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67" r:id="rId2"/>
    <p:sldMasterId id="2147483683" r:id="rId3"/>
  </p:sldMasterIdLst>
  <p:notesMasterIdLst>
    <p:notesMasterId r:id="rId23"/>
  </p:notesMasterIdLst>
  <p:sldIdLst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2F2F2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0" autoAdjust="0"/>
    <p:restoredTop sz="94680"/>
  </p:normalViewPr>
  <p:slideViewPr>
    <p:cSldViewPr snapToGrid="0" snapToObjects="1">
      <p:cViewPr varScale="1">
        <p:scale>
          <a:sx n="113" d="100"/>
          <a:sy n="113" d="100"/>
        </p:scale>
        <p:origin x="1620" y="10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FDA5B-6D28-4C56-B607-A5551B98BDE3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F9CF8-9544-40A1-8A38-881706EF3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9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Model:</a:t>
            </a:r>
          </a:p>
          <a:p>
            <a:r>
              <a:rPr lang="en-US" dirty="0"/>
              <a:t>Script -&gt; Visualize -&gt; Record -&gt; Edit -&gt; Provide</a:t>
            </a:r>
          </a:p>
          <a:p>
            <a:endParaRPr lang="en-US" dirty="0"/>
          </a:p>
          <a:p>
            <a:r>
              <a:rPr lang="en-US" dirty="0"/>
              <a:t>Variations:</a:t>
            </a:r>
          </a:p>
          <a:p>
            <a:r>
              <a:rPr lang="en-US" dirty="0"/>
              <a:t>Script</a:t>
            </a:r>
            <a:r>
              <a:rPr lang="en-US" baseline="0" dirty="0"/>
              <a:t> entire course before recording</a:t>
            </a:r>
          </a:p>
          <a:p>
            <a:r>
              <a:rPr lang="en-US" baseline="0" dirty="0" err="1"/>
              <a:t>Script+visualize</a:t>
            </a:r>
            <a:r>
              <a:rPr lang="en-US" baseline="0" dirty="0"/>
              <a:t> simultaneously</a:t>
            </a:r>
          </a:p>
          <a:p>
            <a:r>
              <a:rPr lang="en-US" baseline="0" dirty="0"/>
              <a:t>Review/re-record phases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Problems:</a:t>
            </a:r>
          </a:p>
          <a:p>
            <a:r>
              <a:rPr lang="en-US" baseline="0" dirty="0"/>
              <a:t>Requires lessons to be filmed in single sittings (consistency, cohesion, etc.)</a:t>
            </a:r>
          </a:p>
          <a:p>
            <a:r>
              <a:rPr lang="en-US" baseline="0" dirty="0"/>
              <a:t>Record an entire lesson, then discover a problem (confusing, incorrect, new information) halfway through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Breaking flow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Visual consistency</a:t>
            </a:r>
          </a:p>
          <a:p>
            <a:pPr marL="0" indent="0">
              <a:buFontTx/>
              <a:buNone/>
            </a:pPr>
            <a:r>
              <a:rPr lang="en-US" baseline="0" dirty="0"/>
              <a:t>(Case: Mark’s class)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Facts about HCI:</a:t>
            </a:r>
          </a:p>
          <a:p>
            <a:endParaRPr lang="en-US" baseline="0" dirty="0"/>
          </a:p>
          <a:p>
            <a:r>
              <a:rPr lang="en-US" baseline="0" dirty="0"/>
              <a:t>518 individual videos</a:t>
            </a:r>
          </a:p>
          <a:p>
            <a:r>
              <a:rPr lang="en-US" baseline="0" dirty="0"/>
              <a:t>~2.5 minutes each</a:t>
            </a:r>
          </a:p>
          <a:p>
            <a:r>
              <a:rPr lang="en-US" baseline="0" dirty="0"/>
              <a:t>~16 hours total material</a:t>
            </a:r>
          </a:p>
          <a:p>
            <a:endParaRPr lang="en-US" baseline="0" dirty="0"/>
          </a:p>
          <a:p>
            <a:r>
              <a:rPr lang="en-US" baseline="0" dirty="0"/>
              <a:t>Filmed in four locations and :</a:t>
            </a:r>
          </a:p>
          <a:p>
            <a:r>
              <a:rPr lang="en-US" baseline="0" dirty="0"/>
              <a:t>Headshot studio (3)</a:t>
            </a:r>
          </a:p>
          <a:p>
            <a:r>
              <a:rPr lang="en-US" baseline="0" dirty="0"/>
              <a:t>Tablet studio (2)</a:t>
            </a:r>
          </a:p>
          <a:p>
            <a:r>
              <a:rPr lang="en-US" baseline="0" dirty="0"/>
              <a:t>David’s house (12 </a:t>
            </a:r>
            <a:r>
              <a:rPr lang="mr-IN" baseline="0" dirty="0"/>
              <a:t>–</a:t>
            </a:r>
            <a:r>
              <a:rPr lang="en-US" baseline="0" dirty="0"/>
              <a:t> living room, kitchen, cars, foyer, etc.)</a:t>
            </a:r>
          </a:p>
          <a:p>
            <a:r>
              <a:rPr lang="en-US" baseline="0" dirty="0" err="1"/>
              <a:t>Udacity</a:t>
            </a:r>
            <a:r>
              <a:rPr lang="en-US" baseline="0" dirty="0"/>
              <a:t> office (2)</a:t>
            </a:r>
          </a:p>
          <a:p>
            <a:endParaRPr lang="en-US" baseline="0" dirty="0"/>
          </a:p>
          <a:p>
            <a:r>
              <a:rPr lang="en-US" baseline="0" dirty="0"/>
              <a:t>Headshot: 43%</a:t>
            </a:r>
          </a:p>
          <a:p>
            <a:r>
              <a:rPr lang="en-US" baseline="0" dirty="0"/>
              <a:t>Tablet: 26%</a:t>
            </a:r>
          </a:p>
          <a:p>
            <a:r>
              <a:rPr lang="en-US" baseline="0" dirty="0"/>
              <a:t>On-Location: 31%</a:t>
            </a:r>
          </a:p>
          <a:p>
            <a:endParaRPr lang="en-US" baseline="0" dirty="0"/>
          </a:p>
          <a:p>
            <a:r>
              <a:rPr lang="en-US" baseline="0" dirty="0"/>
              <a:t>Rapidly interspersed: (show chart of one lesson)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Survey Results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Guidelines:</a:t>
            </a:r>
          </a:p>
          <a:p>
            <a:r>
              <a:rPr lang="en-US" baseline="0" dirty="0"/>
              <a:t>Script everything first</a:t>
            </a:r>
          </a:p>
          <a:p>
            <a:r>
              <a:rPr lang="en-US" baseline="0" dirty="0"/>
              <a:t>Make every video individually complete</a:t>
            </a:r>
          </a:p>
          <a:p>
            <a:r>
              <a:rPr lang="en-US" dirty="0"/>
              <a:t>Short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66929-0F78-704F-A82E-C693BB0F72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23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</a:t>
            </a:r>
            <a:r>
              <a:rPr lang="en-US" baseline="0" dirty="0"/>
              <a:t> analogy: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66929-0F78-704F-A82E-C693BB0F7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0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Model:</a:t>
            </a:r>
          </a:p>
          <a:p>
            <a:r>
              <a:rPr lang="en-US" dirty="0"/>
              <a:t>Script -&gt; Visualize -&gt; Record -&gt; Edit -&gt; Provide</a:t>
            </a:r>
          </a:p>
          <a:p>
            <a:endParaRPr lang="en-US" dirty="0"/>
          </a:p>
          <a:p>
            <a:r>
              <a:rPr lang="en-US" dirty="0"/>
              <a:t>Variations:</a:t>
            </a:r>
          </a:p>
          <a:p>
            <a:r>
              <a:rPr lang="en-US" dirty="0"/>
              <a:t>Script</a:t>
            </a:r>
            <a:r>
              <a:rPr lang="en-US" baseline="0" dirty="0"/>
              <a:t> entire course before recording</a:t>
            </a:r>
          </a:p>
          <a:p>
            <a:r>
              <a:rPr lang="en-US" baseline="0" dirty="0" err="1"/>
              <a:t>Script+visualize</a:t>
            </a:r>
            <a:r>
              <a:rPr lang="en-US" baseline="0" dirty="0"/>
              <a:t> simultaneously</a:t>
            </a:r>
          </a:p>
          <a:p>
            <a:r>
              <a:rPr lang="en-US" baseline="0" dirty="0"/>
              <a:t>Review/re-record phases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Problems:</a:t>
            </a:r>
          </a:p>
          <a:p>
            <a:r>
              <a:rPr lang="en-US" baseline="0" dirty="0"/>
              <a:t>Requires lessons to be filmed in single sittings (consistency, cohesion, etc.)</a:t>
            </a:r>
          </a:p>
          <a:p>
            <a:r>
              <a:rPr lang="en-US" baseline="0" dirty="0"/>
              <a:t>Record an entire lesson, then discover a problem (confusing, incorrect, new information) halfway through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Breaking flow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Visual consistency</a:t>
            </a:r>
          </a:p>
          <a:p>
            <a:pPr marL="0" indent="0">
              <a:buFontTx/>
              <a:buNone/>
            </a:pPr>
            <a:r>
              <a:rPr lang="en-US" baseline="0" dirty="0"/>
              <a:t>(Case: Mark’s class)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Facts about HCI:</a:t>
            </a:r>
          </a:p>
          <a:p>
            <a:endParaRPr lang="en-US" baseline="0" dirty="0"/>
          </a:p>
          <a:p>
            <a:r>
              <a:rPr lang="en-US" baseline="0" dirty="0"/>
              <a:t>518 individual videos</a:t>
            </a:r>
          </a:p>
          <a:p>
            <a:r>
              <a:rPr lang="en-US" baseline="0" dirty="0"/>
              <a:t>~2.5 minutes each</a:t>
            </a:r>
          </a:p>
          <a:p>
            <a:r>
              <a:rPr lang="en-US" baseline="0" dirty="0"/>
              <a:t>~16 hours total material</a:t>
            </a:r>
          </a:p>
          <a:p>
            <a:endParaRPr lang="en-US" baseline="0" dirty="0"/>
          </a:p>
          <a:p>
            <a:r>
              <a:rPr lang="en-US" baseline="0" dirty="0"/>
              <a:t>Filmed in four locations and :</a:t>
            </a:r>
          </a:p>
          <a:p>
            <a:r>
              <a:rPr lang="en-US" baseline="0" dirty="0"/>
              <a:t>Headshot studio (3)</a:t>
            </a:r>
          </a:p>
          <a:p>
            <a:r>
              <a:rPr lang="en-US" baseline="0" dirty="0"/>
              <a:t>Tablet studio (2)</a:t>
            </a:r>
          </a:p>
          <a:p>
            <a:r>
              <a:rPr lang="en-US" baseline="0" dirty="0"/>
              <a:t>David’s house (12 </a:t>
            </a:r>
            <a:r>
              <a:rPr lang="mr-IN" baseline="0" dirty="0"/>
              <a:t>–</a:t>
            </a:r>
            <a:r>
              <a:rPr lang="en-US" baseline="0" dirty="0"/>
              <a:t> living room, kitchen, cars, foyer, etc.)</a:t>
            </a:r>
          </a:p>
          <a:p>
            <a:r>
              <a:rPr lang="en-US" baseline="0" dirty="0" err="1"/>
              <a:t>Udacity</a:t>
            </a:r>
            <a:r>
              <a:rPr lang="en-US" baseline="0" dirty="0"/>
              <a:t> office (2)</a:t>
            </a:r>
          </a:p>
          <a:p>
            <a:endParaRPr lang="en-US" baseline="0" dirty="0"/>
          </a:p>
          <a:p>
            <a:r>
              <a:rPr lang="en-US" baseline="0" dirty="0"/>
              <a:t>Headshot: 43%</a:t>
            </a:r>
          </a:p>
          <a:p>
            <a:r>
              <a:rPr lang="en-US" baseline="0" dirty="0"/>
              <a:t>Tablet: 26%</a:t>
            </a:r>
          </a:p>
          <a:p>
            <a:r>
              <a:rPr lang="en-US" baseline="0" dirty="0"/>
              <a:t>On-Location: 31%</a:t>
            </a:r>
          </a:p>
          <a:p>
            <a:endParaRPr lang="en-US" baseline="0" dirty="0"/>
          </a:p>
          <a:p>
            <a:r>
              <a:rPr lang="en-US" baseline="0" dirty="0"/>
              <a:t>Rapidly interspersed: (show chart of one lesson)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Survey Results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Guidelines:</a:t>
            </a:r>
          </a:p>
          <a:p>
            <a:r>
              <a:rPr lang="en-US" baseline="0" dirty="0"/>
              <a:t>Script everything first</a:t>
            </a:r>
          </a:p>
          <a:p>
            <a:r>
              <a:rPr lang="en-US" baseline="0" dirty="0"/>
              <a:t>Make every video individually complete</a:t>
            </a:r>
          </a:p>
          <a:p>
            <a:r>
              <a:rPr lang="en-US" dirty="0"/>
              <a:t>Short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66929-0F78-704F-A82E-C693BB0F72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E27C-765B-9741-8B4E-044A33EEC43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2DDF-69A6-A941-AEA1-D4F4F0397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>
                <a:solidFill>
                  <a:schemeClr val="tx1">
                    <a:lumMod val="10000"/>
                  </a:schemeClr>
                </a:solidFill>
              </a:defRPr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>
                <a:solidFill>
                  <a:schemeClr val="tx1">
                    <a:lumMod val="10000"/>
                  </a:schemeClr>
                </a:solidFill>
              </a:defRPr>
            </a:lvl2pPr>
            <a:lvl3pPr>
              <a:spcAft>
                <a:spcPts val="450"/>
              </a:spcAft>
              <a:defRPr sz="1575">
                <a:solidFill>
                  <a:schemeClr val="tx1">
                    <a:lumMod val="10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5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tx1">
                    <a:lumMod val="1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tx1">
                    <a:lumMod val="1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tx1">
                    <a:lumMod val="1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tx1">
                    <a:lumMod val="1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914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5678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Workshop: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Course Design &amp; 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David Joyner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March 13th, 2018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Augusta University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949"/>
            <a:ext cx="9144000" cy="42221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8BC1577-5A2C-46F2-8FEB-05477A6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39593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25EC-DB6A-4985-BAE3-1786A054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386264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#1: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Script full course first.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BECA11-2A37-4C83-B4ED-5023F27F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320375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#2: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Script word-for-word to ensure cohesion when filming out-of-order.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E8737A-30DF-4C30-B998-D4A68B2C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27226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#3: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Emphasize short videos for maintainability.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CDF159-21C1-4AA2-A16A-E3170589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36213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#4: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Leverage short videos for flexibility.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445F74-5B08-43F5-BE07-61F2BF22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154895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#5: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Limit dependencies: make each video individually complete.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B25557-7E71-42DF-92C6-14F09F11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24422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#6: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Maintain at the script level, not at the video level.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4ACBC-8A23-4586-9F57-24D2582B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45262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990" y="2094908"/>
            <a:ext cx="762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10000"/>
                  </a:schemeClr>
                </a:solidFill>
              </a:rPr>
              <a:t>Guideline #7:</a:t>
            </a:r>
          </a:p>
          <a:p>
            <a:pPr algn="ctr"/>
            <a:r>
              <a:rPr lang="en-US" sz="3600" dirty="0">
                <a:solidFill>
                  <a:schemeClr val="tx1">
                    <a:lumMod val="10000"/>
                  </a:schemeClr>
                </a:solidFill>
              </a:rPr>
              <a:t>Leverage text for uncertain or untested material.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133963-9E93-4971-9BBC-791FBDC8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203676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324E-67A9-4A37-8E5C-693AFA20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EE8EB-D209-4034-86F3-C95D823CCB50}"/>
              </a:ext>
            </a:extLst>
          </p:cNvPr>
          <p:cNvSpPr txBox="1"/>
          <p:nvPr/>
        </p:nvSpPr>
        <p:spPr>
          <a:xfrm>
            <a:off x="1264723" y="1270204"/>
            <a:ext cx="6614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Questions?</a:t>
            </a:r>
          </a:p>
          <a:p>
            <a:pPr algn="ctr"/>
            <a:endParaRPr lang="en-US" sz="3200" dirty="0">
              <a:solidFill>
                <a:srgbClr val="262626"/>
              </a:solidFill>
            </a:endParaRP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For more: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omscs.gatech.edu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www.DavidJoyner.net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LucyLabs.gatech.edu</a:t>
            </a:r>
          </a:p>
          <a:p>
            <a:pPr algn="ctr"/>
            <a:endParaRPr lang="en-US" sz="3200" dirty="0">
              <a:solidFill>
                <a:srgbClr val="262626"/>
              </a:solidFill>
            </a:endParaRP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Contact me:</a:t>
            </a:r>
          </a:p>
          <a:p>
            <a:pPr algn="ctr"/>
            <a:r>
              <a:rPr lang="en-US" sz="3200" dirty="0">
                <a:solidFill>
                  <a:srgbClr val="262626"/>
                </a:solidFill>
              </a:rPr>
              <a:t>david.joyner@gatech.edu</a:t>
            </a:r>
            <a:endParaRPr lang="en-US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3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7D324B-6A0B-4F89-B3A8-E0D0708C554D}"/>
              </a:ext>
            </a:extLst>
          </p:cNvPr>
          <p:cNvGrpSpPr/>
          <p:nvPr/>
        </p:nvGrpSpPr>
        <p:grpSpPr>
          <a:xfrm>
            <a:off x="3657600" y="993734"/>
            <a:ext cx="5486400" cy="5407066"/>
            <a:chOff x="3657600" y="609600"/>
            <a:chExt cx="5486400" cy="5791200"/>
          </a:xfrm>
        </p:grpSpPr>
        <p:grpSp>
          <p:nvGrpSpPr>
            <p:cNvPr id="22" name="Group 21"/>
            <p:cNvGrpSpPr/>
            <p:nvPr/>
          </p:nvGrpSpPr>
          <p:grpSpPr>
            <a:xfrm>
              <a:off x="3657600" y="609600"/>
              <a:ext cx="1828800" cy="5791200"/>
              <a:chOff x="3657600" y="609600"/>
              <a:chExt cx="1828800" cy="57912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657600" y="609600"/>
                <a:ext cx="18288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Script Lesson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657600" y="1828800"/>
                <a:ext cx="1828800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Visualize Lesson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657600" y="3048000"/>
                <a:ext cx="1828800" cy="9144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Record Lesson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657600" y="4267200"/>
                <a:ext cx="1828800" cy="91440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Edit</a:t>
                </a:r>
              </a:p>
              <a:p>
                <a:pPr algn="ctr"/>
                <a:r>
                  <a:rPr lang="en-US" sz="2400" dirty="0"/>
                  <a:t>Lesson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657600" y="5486400"/>
                <a:ext cx="1828800" cy="9144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Insert Lesson</a:t>
                </a:r>
              </a:p>
            </p:txBody>
          </p:sp>
          <p:cxnSp>
            <p:nvCxnSpPr>
              <p:cNvPr id="11" name="Straight Arrow Connector 10"/>
              <p:cNvCxnSpPr>
                <a:stCxn id="4" idx="2"/>
                <a:endCxn id="5" idx="0"/>
              </p:cNvCxnSpPr>
              <p:nvPr/>
            </p:nvCxnSpPr>
            <p:spPr>
              <a:xfrm>
                <a:off x="4572000" y="1524000"/>
                <a:ext cx="0" cy="304800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5" idx="2"/>
                <a:endCxn id="6" idx="0"/>
              </p:cNvCxnSpPr>
              <p:nvPr/>
            </p:nvCxnSpPr>
            <p:spPr>
              <a:xfrm>
                <a:off x="4572000" y="2743200"/>
                <a:ext cx="0" cy="304800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6" idx="2"/>
                <a:endCxn id="7" idx="0"/>
              </p:cNvCxnSpPr>
              <p:nvPr/>
            </p:nvCxnSpPr>
            <p:spPr>
              <a:xfrm>
                <a:off x="4572000" y="3962400"/>
                <a:ext cx="0" cy="304800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7" idx="2"/>
                <a:endCxn id="8" idx="0"/>
              </p:cNvCxnSpPr>
              <p:nvPr/>
            </p:nvCxnSpPr>
            <p:spPr>
              <a:xfrm>
                <a:off x="4572000" y="5181600"/>
                <a:ext cx="0" cy="304800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720862" y="2521059"/>
              <a:ext cx="3423138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10000"/>
                    </a:schemeClr>
                  </a:solidFill>
                </a:rPr>
                <a:t>Variations:</a:t>
              </a:r>
            </a:p>
            <a:p>
              <a:pPr marL="457200" indent="-2222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>
                      <a:lumMod val="10000"/>
                    </a:schemeClr>
                  </a:solidFill>
                </a:rPr>
                <a:t>Script + visualize together</a:t>
              </a:r>
            </a:p>
            <a:p>
              <a:pPr marL="457200" indent="-2222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>
                      <a:lumMod val="10000"/>
                    </a:schemeClr>
                  </a:solidFill>
                </a:rPr>
                <a:t>Add review and re-record phases</a:t>
              </a:r>
            </a:p>
            <a:p>
              <a:pPr marL="457200" indent="-2222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>
                      <a:lumMod val="10000"/>
                    </a:schemeClr>
                  </a:solidFill>
                </a:rPr>
                <a:t>Script entire course first</a:t>
              </a:r>
            </a:p>
            <a:p>
              <a:pPr marL="457200" indent="-22225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tx1">
                    <a:lumMod val="10000"/>
                  </a:schemeClr>
                </a:solidFill>
              </a:endParaRPr>
            </a:p>
            <a:p>
              <a:endParaRPr lang="en-US" sz="2800" dirty="0"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60DFD0E-85F0-437B-9A11-8AC81BB14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4555" cy="993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3EA3F3-41B5-43C2-A242-854D6F463FEC}"/>
              </a:ext>
            </a:extLst>
          </p:cNvPr>
          <p:cNvSpPr txBox="1"/>
          <p:nvPr/>
        </p:nvSpPr>
        <p:spPr>
          <a:xfrm>
            <a:off x="468923" y="3130856"/>
            <a:ext cx="2954215" cy="1000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Traditional MOOC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6824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68923" y="3130856"/>
            <a:ext cx="2954215" cy="1000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Traditional MOOC Development Process</a:t>
            </a:r>
          </a:p>
        </p:txBody>
      </p:sp>
      <p:cxnSp>
        <p:nvCxnSpPr>
          <p:cNvPr id="18" name="Straight Arrow Connector 17"/>
          <p:cNvCxnSpPr>
            <a:stCxn id="20" idx="3"/>
            <a:endCxn id="14" idx="1"/>
          </p:cNvCxnSpPr>
          <p:nvPr/>
        </p:nvCxnSpPr>
        <p:spPr>
          <a:xfrm flipV="1">
            <a:off x="3423138" y="1802717"/>
            <a:ext cx="1219200" cy="1828242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7"/>
          <p:cNvCxnSpPr>
            <a:stCxn id="20" idx="3"/>
            <a:endCxn id="16" idx="1"/>
          </p:cNvCxnSpPr>
          <p:nvPr/>
        </p:nvCxnSpPr>
        <p:spPr>
          <a:xfrm>
            <a:off x="3423138" y="3630960"/>
            <a:ext cx="1219200" cy="508395"/>
          </a:xfrm>
          <a:prstGeom prst="bent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2338" y="1472540"/>
            <a:ext cx="3341078" cy="660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Limits Recording Flexibility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2338" y="3809177"/>
            <a:ext cx="3341078" cy="660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Limits Video Maintainability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2338" y="2132895"/>
            <a:ext cx="33410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</a:rPr>
              <a:t>Lessons are recorded in a single sitting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</a:rPr>
              <a:t>Future recording plans unknown during current recording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2338" y="4477998"/>
            <a:ext cx="33410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</a:rPr>
              <a:t>Retaining visual consistency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</a:rPr>
              <a:t>Retaining narrative cohesion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10000"/>
                  </a:schemeClr>
                </a:solidFill>
              </a:rPr>
              <a:t>Maintaining cross-dependencies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2A213A-58CE-499D-801E-7D116711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4555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27" y="1108119"/>
            <a:ext cx="7271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10000"/>
                  </a:schemeClr>
                </a:solidFill>
              </a:rPr>
              <a:t>Case Study:</a:t>
            </a:r>
          </a:p>
          <a:p>
            <a:pPr algn="ctr"/>
            <a:r>
              <a:rPr lang="en-US" sz="2800" b="1" dirty="0">
                <a:solidFill>
                  <a:schemeClr val="tx1">
                    <a:lumMod val="10000"/>
                  </a:schemeClr>
                </a:solidFill>
              </a:rPr>
              <a:t>CS6750: Human-Computer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2143125"/>
            <a:ext cx="4572000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894" y="2523426"/>
            <a:ext cx="42771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Runtime:</a:t>
            </a:r>
          </a:p>
          <a:p>
            <a:pPr marL="342900" indent="-174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518 individual videos</a:t>
            </a:r>
          </a:p>
          <a:p>
            <a:pPr marL="342900" indent="-174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16.2 hours of total video material</a:t>
            </a:r>
          </a:p>
          <a:p>
            <a:pPr marL="342900" indent="-174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~1.8 minutes per video</a:t>
            </a:r>
          </a:p>
          <a:p>
            <a:pPr marL="168275" indent="-168275"/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Filming:</a:t>
            </a:r>
          </a:p>
          <a:p>
            <a:pPr marL="457200" indent="-2889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4 locations</a:t>
            </a:r>
          </a:p>
          <a:p>
            <a:pPr marL="457200" indent="-2889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19 camera set-ups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D21D2-FBEE-4455-B5FF-DE6A98DB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4555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1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21771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909" y="2521059"/>
            <a:ext cx="335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43% Headshots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09" y="3806934"/>
            <a:ext cx="335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26% </a:t>
            </a:r>
            <a:r>
              <a:rPr lang="en-US" sz="2800" dirty="0" err="1">
                <a:solidFill>
                  <a:schemeClr val="tx1">
                    <a:lumMod val="10000"/>
                  </a:schemeClr>
                </a:solidFill>
              </a:rPr>
              <a:t>Screencapture</a:t>
            </a:r>
            <a:endParaRPr lang="en-US" sz="28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908" y="5092809"/>
            <a:ext cx="335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10000"/>
                  </a:schemeClr>
                </a:solidFill>
              </a:rPr>
              <a:t>31% On-Location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91" y="857250"/>
            <a:ext cx="457200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41" y="4068544"/>
            <a:ext cx="4572000" cy="257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975" y="2789457"/>
            <a:ext cx="4572000" cy="257175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1" idx="3"/>
            <a:endCxn id="2" idx="1"/>
          </p:cNvCxnSpPr>
          <p:nvPr/>
        </p:nvCxnSpPr>
        <p:spPr>
          <a:xfrm flipV="1">
            <a:off x="3441028" y="2143125"/>
            <a:ext cx="1047063" cy="63954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3" idx="1"/>
          </p:cNvCxnSpPr>
          <p:nvPr/>
        </p:nvCxnSpPr>
        <p:spPr>
          <a:xfrm>
            <a:off x="3441027" y="5354419"/>
            <a:ext cx="842214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  <a:endCxn id="15" idx="1"/>
          </p:cNvCxnSpPr>
          <p:nvPr/>
        </p:nvCxnSpPr>
        <p:spPr>
          <a:xfrm>
            <a:off x="3441028" y="4068544"/>
            <a:ext cx="689947" cy="678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E4E746-8487-42DF-8857-D5538826D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224555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9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25398"/>
              </p:ext>
            </p:extLst>
          </p:nvPr>
        </p:nvGraphicFramePr>
        <p:xfrm>
          <a:off x="511343" y="1252616"/>
          <a:ext cx="840405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55">
                  <a:extLst>
                    <a:ext uri="{9D8B030D-6E8A-4147-A177-3AD203B41FA5}">
                      <a16:colId xmlns:a16="http://schemas.microsoft.com/office/drawing/2014/main" val="1964449661"/>
                    </a:ext>
                  </a:extLst>
                </a:gridCol>
                <a:gridCol w="3050362">
                  <a:extLst>
                    <a:ext uri="{9D8B030D-6E8A-4147-A177-3AD203B41FA5}">
                      <a16:colId xmlns:a16="http://schemas.microsoft.com/office/drawing/2014/main" val="760057645"/>
                    </a:ext>
                  </a:extLst>
                </a:gridCol>
                <a:gridCol w="622523">
                  <a:extLst>
                    <a:ext uri="{9D8B030D-6E8A-4147-A177-3AD203B41FA5}">
                      <a16:colId xmlns:a16="http://schemas.microsoft.com/office/drawing/2014/main" val="2618871862"/>
                    </a:ext>
                  </a:extLst>
                </a:gridCol>
                <a:gridCol w="846631">
                  <a:extLst>
                    <a:ext uri="{9D8B030D-6E8A-4147-A177-3AD203B41FA5}">
                      <a16:colId xmlns:a16="http://schemas.microsoft.com/office/drawing/2014/main" val="355150645"/>
                    </a:ext>
                  </a:extLst>
                </a:gridCol>
                <a:gridCol w="3031687">
                  <a:extLst>
                    <a:ext uri="{9D8B030D-6E8A-4147-A177-3AD203B41FA5}">
                      <a16:colId xmlns:a16="http://schemas.microsoft.com/office/drawing/2014/main" val="4036338183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r>
                        <a:rPr lang="en-US" sz="14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Location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Video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45692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2.2.12.3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451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2.2.2.1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2.2.13.1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34563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2.2.3.1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2.2.13.2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7239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2.2.4.1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(Kitchen)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2.2.13.3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3436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2.2.5.1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2.2.14.1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53881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2.2.6.1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+mn-lt"/>
                        </a:rPr>
                        <a:t>2.2.14.2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Udacity Office</a:t>
                      </a:r>
                    </a:p>
                  </a:txBody>
                  <a:tcPr marL="28575" marR="28575" marT="0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537368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2.2.7.1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(Thermostat)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2.2.15.1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65554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2.2.8.1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2.2.16.1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84554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2.2.9.1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 (Morgan)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2.2.16.2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3337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2.2.10.1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(Basement)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2.2.16.3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1793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2.2.10.2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2.2.17.1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899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2.2.10.3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(Basement)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2.2.17.2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8214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2.2.11.1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2.2.17.3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4957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2.2.11.2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2.2.18.1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1910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2.2.11.3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2.2.18.2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68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2.2.12.1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David’s House (Car)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2.2.18.3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David's House (Breakfast Room)</a:t>
                      </a:r>
                    </a:p>
                  </a:txBody>
                  <a:tcPr marL="28575" marR="28575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0598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2.2.12.2</a:t>
                      </a:r>
                    </a:p>
                  </a:txBody>
                  <a:tcPr marL="28575" marR="28575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Exercise</a:t>
                      </a:r>
                    </a:p>
                  </a:txBody>
                  <a:tcPr marL="28575" marR="28575" marT="0" marB="0" anchor="b">
                    <a:lnR w="12700" cmpd="sng">
                      <a:noFill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2.2.19.1</a:t>
                      </a:r>
                    </a:p>
                  </a:txBody>
                  <a:tcPr marL="28575" marR="28575" marT="0" marB="0" anchor="b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Headshot Studio</a:t>
                      </a:r>
                    </a:p>
                  </a:txBody>
                  <a:tcPr marL="28575" marR="28575" marT="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4423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1C34B8B-268B-4D93-8992-9644E408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4555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6F475D-D322-4C32-B412-4DC095C6F94D}"/>
              </a:ext>
            </a:extLst>
          </p:cNvPr>
          <p:cNvGrpSpPr/>
          <p:nvPr/>
        </p:nvGrpSpPr>
        <p:grpSpPr>
          <a:xfrm>
            <a:off x="-15229" y="1270660"/>
            <a:ext cx="9174459" cy="4991582"/>
            <a:chOff x="-15229" y="609600"/>
            <a:chExt cx="9174459" cy="5791200"/>
          </a:xfrm>
        </p:grpSpPr>
        <p:sp>
          <p:nvSpPr>
            <p:cNvPr id="4" name="Rectangle 3"/>
            <p:cNvSpPr/>
            <p:nvPr/>
          </p:nvSpPr>
          <p:spPr>
            <a:xfrm>
              <a:off x="2559533" y="609600"/>
              <a:ext cx="18288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Script Lesson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9533" y="1828800"/>
              <a:ext cx="18288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Visualize Lesson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59533" y="3048000"/>
              <a:ext cx="1828800" cy="9144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Record Lesson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9533" y="4267200"/>
              <a:ext cx="1828800" cy="9144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Edit</a:t>
              </a:r>
            </a:p>
            <a:p>
              <a:pPr algn="ctr"/>
              <a:r>
                <a:rPr lang="en-US" sz="2400" dirty="0"/>
                <a:t>Lesson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9533" y="5486400"/>
              <a:ext cx="1828800" cy="914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Compose Lesson</a:t>
              </a:r>
            </a:p>
          </p:txBody>
        </p:sp>
        <p:cxnSp>
          <p:nvCxnSpPr>
            <p:cNvPr id="13" name="Straight Arrow Connector 12"/>
            <p:cNvCxnSpPr>
              <a:stCxn id="5" idx="2"/>
              <a:endCxn id="6" idx="0"/>
            </p:cNvCxnSpPr>
            <p:nvPr/>
          </p:nvCxnSpPr>
          <p:spPr>
            <a:xfrm>
              <a:off x="3473933" y="27432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2"/>
              <a:endCxn id="7" idx="0"/>
            </p:cNvCxnSpPr>
            <p:nvPr/>
          </p:nvCxnSpPr>
          <p:spPr>
            <a:xfrm>
              <a:off x="3473933" y="39624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2"/>
              <a:endCxn id="8" idx="0"/>
            </p:cNvCxnSpPr>
            <p:nvPr/>
          </p:nvCxnSpPr>
          <p:spPr>
            <a:xfrm>
              <a:off x="3473933" y="51816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-15229" y="2521059"/>
              <a:ext cx="23403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chemeClr val="tx1">
                      <a:lumMod val="10000"/>
                    </a:schemeClr>
                  </a:solidFill>
                </a:rPr>
                <a:t>Traditional MOOC Development Process</a:t>
              </a:r>
            </a:p>
          </p:txBody>
        </p:sp>
        <p:cxnSp>
          <p:nvCxnSpPr>
            <p:cNvPr id="37" name="Straight Arrow Connector 36"/>
            <p:cNvCxnSpPr>
              <a:stCxn id="4" idx="2"/>
              <a:endCxn id="5" idx="0"/>
            </p:cNvCxnSpPr>
            <p:nvPr/>
          </p:nvCxnSpPr>
          <p:spPr>
            <a:xfrm>
              <a:off x="3473933" y="1524000"/>
              <a:ext cx="0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9" idx="2"/>
              <a:endCxn id="30" idx="0"/>
            </p:cNvCxnSpPr>
            <p:nvPr/>
          </p:nvCxnSpPr>
          <p:spPr>
            <a:xfrm flipH="1">
              <a:off x="6133704" y="1159044"/>
              <a:ext cx="5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4853549" y="613612"/>
              <a:ext cx="2560320" cy="545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Script Course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53544" y="1463844"/>
              <a:ext cx="2560320" cy="5454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Visualize Course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53543" y="2314076"/>
              <a:ext cx="2560320" cy="5454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Organize Filming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853542" y="3160296"/>
              <a:ext cx="2560320" cy="5454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Record Course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53541" y="4006516"/>
              <a:ext cx="2560320" cy="5454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Edit Course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53540" y="4852736"/>
              <a:ext cx="2560320" cy="5454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Review Course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53539" y="5698956"/>
              <a:ext cx="2560320" cy="5454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Compose Course</a:t>
              </a:r>
            </a:p>
          </p:txBody>
        </p:sp>
        <p:cxnSp>
          <p:nvCxnSpPr>
            <p:cNvPr id="38" name="Straight Arrow Connector 37"/>
            <p:cNvCxnSpPr>
              <a:stCxn id="30" idx="2"/>
              <a:endCxn id="31" idx="0"/>
            </p:cNvCxnSpPr>
            <p:nvPr/>
          </p:nvCxnSpPr>
          <p:spPr>
            <a:xfrm flipH="1">
              <a:off x="6133703" y="2009276"/>
              <a:ext cx="1" cy="30480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1" idx="2"/>
              <a:endCxn id="32" idx="0"/>
            </p:cNvCxnSpPr>
            <p:nvPr/>
          </p:nvCxnSpPr>
          <p:spPr>
            <a:xfrm flipH="1">
              <a:off x="6133702" y="2859508"/>
              <a:ext cx="1" cy="300788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2" idx="2"/>
              <a:endCxn id="33" idx="0"/>
            </p:cNvCxnSpPr>
            <p:nvPr/>
          </p:nvCxnSpPr>
          <p:spPr>
            <a:xfrm flipH="1">
              <a:off x="6133701" y="3705728"/>
              <a:ext cx="1" cy="300788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3" idx="2"/>
              <a:endCxn id="34" idx="0"/>
            </p:cNvCxnSpPr>
            <p:nvPr/>
          </p:nvCxnSpPr>
          <p:spPr>
            <a:xfrm flipH="1">
              <a:off x="6133700" y="4551948"/>
              <a:ext cx="1" cy="300788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4" idx="2"/>
              <a:endCxn id="35" idx="0"/>
            </p:cNvCxnSpPr>
            <p:nvPr/>
          </p:nvCxnSpPr>
          <p:spPr>
            <a:xfrm flipH="1">
              <a:off x="6133699" y="5398168"/>
              <a:ext cx="1" cy="300788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51822" y="2951947"/>
              <a:ext cx="15074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10000"/>
                    </a:schemeClr>
                  </a:solidFill>
                </a:rPr>
                <a:t>Our</a:t>
              </a:r>
            </a:p>
            <a:p>
              <a:r>
                <a:rPr lang="en-US" sz="2800" dirty="0">
                  <a:solidFill>
                    <a:schemeClr val="tx1">
                      <a:lumMod val="10000"/>
                    </a:schemeClr>
                  </a:solidFill>
                </a:rPr>
                <a:t>Process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002BAF-D084-429C-930F-26194EE4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4555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87" y="963926"/>
            <a:ext cx="5306027" cy="54307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F5443D3-555C-41F2-823D-647516B3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650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814"/>
            <a:ext cx="9144000" cy="41943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BD4ABE-D35B-44FD-98C2-29B39298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</p:spPr>
        <p:txBody>
          <a:bodyPr/>
          <a:lstStyle/>
          <a:p>
            <a:r>
              <a:rPr lang="en-US" dirty="0"/>
              <a:t>Course Design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118797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ain">
  <a:themeElements>
    <a:clrScheme name="David's Palette">
      <a:dk1>
        <a:srgbClr val="0C0C0C"/>
      </a:dk1>
      <a:lt1>
        <a:srgbClr val="F2F2F2"/>
      </a:lt1>
      <a:dk2>
        <a:srgbClr val="1F497D"/>
      </a:dk2>
      <a:lt2>
        <a:srgbClr val="C6D9F0"/>
      </a:lt2>
      <a:accent1>
        <a:srgbClr val="DB2B39"/>
      </a:accent1>
      <a:accent2>
        <a:srgbClr val="031A6B"/>
      </a:accent2>
      <a:accent3>
        <a:srgbClr val="EEB211"/>
      </a:accent3>
      <a:accent4>
        <a:srgbClr val="8E00B7"/>
      </a:accent4>
      <a:accent5>
        <a:srgbClr val="51B796"/>
      </a:accent5>
      <a:accent6>
        <a:srgbClr val="E56399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310</TotalTime>
  <Words>790</Words>
  <Application>Microsoft Office PowerPoint</Application>
  <PresentationFormat>On-screen Show (4:3)</PresentationFormat>
  <Paragraphs>250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Lucida Grande</vt:lpstr>
      <vt:lpstr>Roboto</vt:lpstr>
      <vt:lpstr>Roboto Light</vt:lpstr>
      <vt:lpstr>Custom Design</vt:lpstr>
      <vt:lpstr>White Main</vt:lpstr>
      <vt:lpstr>Main</vt:lpstr>
      <vt:lpstr>Workshop: Course Design &amp;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Course Design &amp; production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kyle.tower@coderva.org</cp:lastModifiedBy>
  <cp:revision>65</cp:revision>
  <dcterms:created xsi:type="dcterms:W3CDTF">2016-03-09T16:46:53Z</dcterms:created>
  <dcterms:modified xsi:type="dcterms:W3CDTF">2021-01-07T18:56:07Z</dcterms:modified>
</cp:coreProperties>
</file>